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tmp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9" r:id="rId1"/>
  </p:sldMasterIdLst>
  <p:notesMasterIdLst>
    <p:notesMasterId r:id="rId36"/>
  </p:notesMasterIdLst>
  <p:sldIdLst>
    <p:sldId id="259" r:id="rId2"/>
    <p:sldId id="261" r:id="rId3"/>
    <p:sldId id="260" r:id="rId4"/>
    <p:sldId id="258" r:id="rId5"/>
    <p:sldId id="265" r:id="rId6"/>
    <p:sldId id="287" r:id="rId7"/>
    <p:sldId id="288" r:id="rId8"/>
    <p:sldId id="257" r:id="rId9"/>
    <p:sldId id="290" r:id="rId10"/>
    <p:sldId id="266" r:id="rId11"/>
    <p:sldId id="291" r:id="rId12"/>
    <p:sldId id="267" r:id="rId13"/>
    <p:sldId id="292" r:id="rId14"/>
    <p:sldId id="268" r:id="rId15"/>
    <p:sldId id="270" r:id="rId16"/>
    <p:sldId id="269" r:id="rId17"/>
    <p:sldId id="297" r:id="rId18"/>
    <p:sldId id="273" r:id="rId19"/>
    <p:sldId id="276" r:id="rId20"/>
    <p:sldId id="296" r:id="rId21"/>
    <p:sldId id="278" r:id="rId22"/>
    <p:sldId id="281" r:id="rId23"/>
    <p:sldId id="274" r:id="rId24"/>
    <p:sldId id="275" r:id="rId25"/>
    <p:sldId id="293" r:id="rId26"/>
    <p:sldId id="294" r:id="rId27"/>
    <p:sldId id="295" r:id="rId28"/>
    <p:sldId id="283" r:id="rId29"/>
    <p:sldId id="284" r:id="rId30"/>
    <p:sldId id="285" r:id="rId31"/>
    <p:sldId id="298" r:id="rId32"/>
    <p:sldId id="264" r:id="rId33"/>
    <p:sldId id="262" r:id="rId34"/>
    <p:sldId id="28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8"/>
    <p:restoredTop sz="92690"/>
  </p:normalViewPr>
  <p:slideViewPr>
    <p:cSldViewPr snapToGrid="0" snapToObjects="1">
      <p:cViewPr varScale="1">
        <p:scale>
          <a:sx n="87" d="100"/>
          <a:sy n="87" d="100"/>
        </p:scale>
        <p:origin x="9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E4CA2-C9F9-DE41-AF70-7921B5E2C65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E6927-B8ED-EC42-82CE-9769397C7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E6927-B8ED-EC42-82CE-9769397C74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57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modify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E6927-B8ED-EC42-82CE-9769397C74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28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E6927-B8ED-EC42-82CE-9769397C74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18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E6927-B8ED-EC42-82CE-9769397C74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05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E6927-B8ED-EC42-82CE-9769397C74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59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E6927-B8ED-EC42-82CE-9769397C74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0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E6927-B8ED-EC42-82CE-9769397C74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24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F4162-1EF2-B44D-BD59-338048625CC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8C47A-32F8-9442-B13C-6DFBC10347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F4162-1EF2-B44D-BD59-338048625CC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8C47A-32F8-9442-B13C-6DFBC10347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F4162-1EF2-B44D-BD59-338048625CC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8C47A-32F8-9442-B13C-6DFBC10347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F4162-1EF2-B44D-BD59-338048625CC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8C47A-32F8-9442-B13C-6DFBC10347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F4162-1EF2-B44D-BD59-338048625CC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8C47A-32F8-9442-B13C-6DFBC10347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F4162-1EF2-B44D-BD59-338048625CC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8C47A-32F8-9442-B13C-6DFBC10347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F4162-1EF2-B44D-BD59-338048625CC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8C47A-32F8-9442-B13C-6DFBC10347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F4162-1EF2-B44D-BD59-338048625CC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8C47A-32F8-9442-B13C-6DFBC10347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F4162-1EF2-B44D-BD59-338048625CC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8C47A-32F8-9442-B13C-6DFBC10347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6BF4162-1EF2-B44D-BD59-338048625CC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68C47A-32F8-9442-B13C-6DFBC10347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F4162-1EF2-B44D-BD59-338048625CC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8C47A-32F8-9442-B13C-6DFBC10347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6BF4162-1EF2-B44D-BD59-338048625CC0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768C47A-32F8-9442-B13C-6DFBC103471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68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tm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3383" y="401926"/>
            <a:ext cx="8641856" cy="1371455"/>
          </a:xfrm>
        </p:spPr>
        <p:txBody>
          <a:bodyPr>
            <a:normAutofit/>
          </a:bodyPr>
          <a:lstStyle/>
          <a:p>
            <a:r>
              <a:rPr lang="en-US" altLang="zh-CN" sz="4800" dirty="0" smtClean="0"/>
              <a:t>Diamond Price Predictive Modeling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5460" y="5655830"/>
            <a:ext cx="9957701" cy="717261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z="1400" dirty="0" smtClean="0">
                <a:solidFill>
                  <a:schemeClr val="tx1"/>
                </a:solidFill>
                <a:latin typeface="+mn-lt"/>
              </a:rPr>
              <a:t>																	          </a:t>
            </a:r>
            <a:r>
              <a:rPr lang="en-US" altLang="zh-CN" sz="1400" dirty="0" err="1" smtClean="0">
                <a:solidFill>
                  <a:schemeClr val="tx1"/>
                </a:solidFill>
                <a:latin typeface="+mn-lt"/>
              </a:rPr>
              <a:t>Chengxi</a:t>
            </a:r>
            <a:r>
              <a:rPr lang="en-US" altLang="zh-CN" sz="1400" dirty="0" smtClean="0">
                <a:solidFill>
                  <a:schemeClr val="tx1"/>
                </a:solidFill>
                <a:latin typeface="+mn-lt"/>
              </a:rPr>
              <a:t> Zhang, Dafu Zhang,</a:t>
            </a:r>
          </a:p>
          <a:p>
            <a:r>
              <a:rPr lang="en-US" altLang="zh-CN" sz="1400" dirty="0" smtClean="0">
                <a:solidFill>
                  <a:schemeClr val="tx1"/>
                </a:solidFill>
                <a:latin typeface="+mn-lt"/>
              </a:rPr>
              <a:t> 							         </a:t>
            </a:r>
            <a:r>
              <a:rPr lang="en-US" altLang="zh-CN" sz="1400" dirty="0" err="1" smtClean="0">
                <a:solidFill>
                  <a:schemeClr val="tx1"/>
                </a:solidFill>
                <a:latin typeface="+mn-lt"/>
              </a:rPr>
              <a:t>Xichang</a:t>
            </a:r>
            <a:r>
              <a:rPr lang="en-US" altLang="zh-CN" sz="1400" dirty="0" smtClean="0">
                <a:solidFill>
                  <a:schemeClr val="tx1"/>
                </a:solidFill>
                <a:latin typeface="+mn-lt"/>
              </a:rPr>
              <a:t> Dong, Zhenming Yang</a:t>
            </a:r>
            <a:endParaRPr lang="en-US" sz="1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604" y="2038928"/>
            <a:ext cx="45085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0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238501" y="2166686"/>
            <a:ext cx="4277396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  Using </a:t>
            </a:r>
            <a:r>
              <a:rPr lang="en-US" sz="2800" dirty="0" err="1" smtClean="0"/>
              <a:t>PhantomJS</a:t>
            </a:r>
            <a:r>
              <a:rPr lang="en-US" sz="2800" dirty="0" smtClean="0"/>
              <a:t> to get </a:t>
            </a:r>
            <a:r>
              <a:rPr lang="en-US" sz="2800" dirty="0" smtClean="0"/>
              <a:t>html table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/>
              <a:t> </a:t>
            </a:r>
            <a:r>
              <a:rPr lang="en-US" sz="2800" dirty="0" smtClean="0"/>
              <a:t>Change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html table</a:t>
            </a:r>
            <a:r>
              <a:rPr lang="en-US" sz="2800" dirty="0" smtClean="0"/>
              <a:t> </a:t>
            </a:r>
            <a:r>
              <a:rPr lang="en-US" sz="2800" dirty="0" smtClean="0"/>
              <a:t>to CSV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2"/>
            <a:ext cx="10058400" cy="1453896"/>
          </a:xfrm>
        </p:spPr>
        <p:txBody>
          <a:bodyPr/>
          <a:lstStyle/>
          <a:p>
            <a:r>
              <a:rPr lang="en-US" dirty="0" smtClean="0"/>
              <a:t>Scraping Data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022" y="1989705"/>
            <a:ext cx="5219658" cy="1771133"/>
          </a:xfrm>
        </p:spPr>
      </p:pic>
    </p:spTree>
    <p:extLst>
      <p:ext uri="{BB962C8B-B14F-4D97-AF65-F5344CB8AC3E}">
        <p14:creationId xmlns:p14="http://schemas.microsoft.com/office/powerpoint/2010/main" val="131992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238501" y="2166686"/>
            <a:ext cx="4542868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  Using </a:t>
            </a:r>
            <a:r>
              <a:rPr lang="en-US" sz="2800" dirty="0" err="1" smtClean="0"/>
              <a:t>PhantomJS</a:t>
            </a:r>
            <a:r>
              <a:rPr lang="en-US" sz="2800" dirty="0" smtClean="0"/>
              <a:t> to get </a:t>
            </a:r>
            <a:r>
              <a:rPr lang="en-US" sz="2800" dirty="0" smtClean="0"/>
              <a:t>html table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/>
              <a:t> </a:t>
            </a:r>
            <a:r>
              <a:rPr lang="en-US" sz="2800" dirty="0" smtClean="0"/>
              <a:t>Change </a:t>
            </a:r>
            <a:r>
              <a:rPr lang="en-US" sz="2800" dirty="0" smtClean="0"/>
              <a:t>html table</a:t>
            </a:r>
            <a:r>
              <a:rPr lang="en-US" sz="2800" dirty="0" smtClean="0"/>
              <a:t> </a:t>
            </a:r>
            <a:r>
              <a:rPr lang="en-US" sz="2800" dirty="0" smtClean="0"/>
              <a:t>to CSV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2"/>
            <a:ext cx="10058400" cy="1453896"/>
          </a:xfrm>
        </p:spPr>
        <p:txBody>
          <a:bodyPr/>
          <a:lstStyle/>
          <a:p>
            <a:r>
              <a:rPr lang="en-US" dirty="0" smtClean="0"/>
              <a:t>Scraping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959116"/>
            <a:ext cx="4730817" cy="298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81" y="1986747"/>
            <a:ext cx="447761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  Delete useless class, split class, unify </a:t>
            </a:r>
            <a:r>
              <a:rPr lang="en-US" altLang="zh-CN" sz="2800" dirty="0" smtClean="0"/>
              <a:t>unit</a:t>
            </a: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/>
              <a:t> </a:t>
            </a:r>
            <a:r>
              <a:rPr lang="en-US" sz="2800" dirty="0" smtClean="0"/>
              <a:t>Final: 13 attributes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44" y="1986747"/>
            <a:ext cx="4478926" cy="3071950"/>
          </a:xfrm>
        </p:spPr>
      </p:pic>
    </p:spTree>
    <p:extLst>
      <p:ext uri="{BB962C8B-B14F-4D97-AF65-F5344CB8AC3E}">
        <p14:creationId xmlns:p14="http://schemas.microsoft.com/office/powerpoint/2010/main" val="147612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1986747"/>
            <a:ext cx="4492359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  Delete useless class, split class, unify </a:t>
            </a:r>
            <a:r>
              <a:rPr lang="en-US" altLang="zh-CN" sz="2800" dirty="0" smtClean="0"/>
              <a:t>unit</a:t>
            </a: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/>
              <a:t> </a:t>
            </a:r>
            <a:r>
              <a:rPr lang="en-US" sz="2800" dirty="0" smtClean="0"/>
              <a:t>Final: 13 attributes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89" y="2141231"/>
            <a:ext cx="5081728" cy="2858472"/>
          </a:xfrm>
        </p:spPr>
      </p:pic>
    </p:spTree>
    <p:extLst>
      <p:ext uri="{BB962C8B-B14F-4D97-AF65-F5344CB8AC3E}">
        <p14:creationId xmlns:p14="http://schemas.microsoft.com/office/powerpoint/2010/main" val="88137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Treatment in 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21" y="1986747"/>
            <a:ext cx="4462459" cy="3639051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097280" y="1986747"/>
            <a:ext cx="5423836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 Remove  N/A (Not Available)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/>
              <a:t> </a:t>
            </a:r>
            <a:r>
              <a:rPr lang="en-US" sz="2800" dirty="0" smtClean="0"/>
              <a:t>Remove index &amp; measurement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 Filter, trim &amp; unique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 Divide two data sets (train &amp; test)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57298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Multi-linear Regression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32" y="1905803"/>
            <a:ext cx="3473074" cy="374904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97280" y="1905803"/>
            <a:ext cx="5423836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 lm1=lm(price</a:t>
            </a:r>
            <a:r>
              <a:rPr lang="en-US" sz="2800" dirty="0"/>
              <a:t>~., data=train)</a:t>
            </a:r>
          </a:p>
          <a:p>
            <a:r>
              <a:rPr lang="en-US" sz="2800" dirty="0" smtClean="0"/>
              <a:t>    summary(lm1)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515979" y="2526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4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Multi-linear Regression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227" y="1905803"/>
            <a:ext cx="4998453" cy="1366587"/>
          </a:xfr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97280" y="1905803"/>
            <a:ext cx="5423836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 lm1=lm(price</a:t>
            </a:r>
            <a:r>
              <a:rPr lang="en-US" sz="2800" dirty="0"/>
              <a:t>~., data=train</a:t>
            </a:r>
            <a:r>
              <a:rPr lang="en-US" sz="2800" dirty="0" smtClean="0"/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2800" dirty="0"/>
              <a:t> </a:t>
            </a:r>
            <a:r>
              <a:rPr lang="en-US" sz="2800" dirty="0" smtClean="0"/>
              <a:t>    summary(lm1)   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 steplm1=step(lm1</a:t>
            </a:r>
            <a:r>
              <a:rPr lang="en-US" sz="2800" dirty="0"/>
              <a:t>)</a:t>
            </a:r>
          </a:p>
          <a:p>
            <a:r>
              <a:rPr lang="en-US" sz="2800" dirty="0" smtClean="0"/>
              <a:t>    summary(steplm1)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226" y="3397989"/>
            <a:ext cx="4443984" cy="228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8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Multi-linear Regression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227" y="1905803"/>
            <a:ext cx="4998453" cy="1366587"/>
          </a:xfr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97280" y="1905803"/>
            <a:ext cx="5423836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 lm1=lm(price</a:t>
            </a:r>
            <a:r>
              <a:rPr lang="en-US" sz="2800" dirty="0"/>
              <a:t>~., data=train</a:t>
            </a:r>
            <a:r>
              <a:rPr lang="en-US" sz="2800" dirty="0" smtClean="0"/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2800" dirty="0"/>
              <a:t> </a:t>
            </a:r>
            <a:r>
              <a:rPr lang="en-US" sz="2800" dirty="0" smtClean="0"/>
              <a:t>    summary(lm1)   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 steplm1=step(lm1</a:t>
            </a:r>
            <a:r>
              <a:rPr lang="en-US" sz="2800" dirty="0"/>
              <a:t>)</a:t>
            </a:r>
          </a:p>
          <a:p>
            <a:r>
              <a:rPr lang="en-US" sz="2800" dirty="0" smtClean="0"/>
              <a:t>    summary(steplm1)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226" y="3397989"/>
            <a:ext cx="4443984" cy="2280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116" y="3272390"/>
            <a:ext cx="4441216" cy="300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Multi-linear Regression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097280" y="1905803"/>
            <a:ext cx="5423836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 Relation between price and carat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 Not linear enough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94" y="1905803"/>
            <a:ext cx="4710186" cy="4022725"/>
          </a:xfrm>
        </p:spPr>
      </p:pic>
    </p:spTree>
    <p:extLst>
      <p:ext uri="{BB962C8B-B14F-4D97-AF65-F5344CB8AC3E}">
        <p14:creationId xmlns:p14="http://schemas.microsoft.com/office/powerpoint/2010/main" val="114214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Multi-linear Regression 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097280" y="1905803"/>
            <a:ext cx="4605688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 Huge </a:t>
            </a:r>
            <a:r>
              <a:rPr lang="en-US" sz="2800" dirty="0"/>
              <a:t>r</a:t>
            </a:r>
            <a:r>
              <a:rPr lang="en-US" altLang="zh-CN" sz="2800" dirty="0" smtClean="0"/>
              <a:t>ange of price</a:t>
            </a:r>
            <a:r>
              <a:rPr lang="en-US" sz="2800" dirty="0" smtClean="0"/>
              <a:t> 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 Reduce range with log10()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  Change carat with </a:t>
            </a:r>
            <a:r>
              <a:rPr lang="en-US" sz="2800" dirty="0" err="1" smtClean="0"/>
              <a:t>Cuberoot</a:t>
            </a: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941" y="1905803"/>
            <a:ext cx="5198928" cy="386935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86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Situation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15557"/>
            <a:ext cx="4897582" cy="4351338"/>
          </a:xfrm>
        </p:spPr>
        <p:txBody>
          <a:bodyPr/>
          <a:lstStyle/>
          <a:p>
            <a:pPr>
              <a:buFont typeface="Wingdings" charset="2"/>
              <a:buChar char="v"/>
            </a:pPr>
            <a:endParaRPr lang="en-US" dirty="0" smtClean="0"/>
          </a:p>
          <a:p>
            <a:pPr>
              <a:buClrTx/>
              <a:buFont typeface="Wingdings" charset="2"/>
              <a:buChar char="v"/>
            </a:pPr>
            <a:r>
              <a:rPr lang="en-US" dirty="0" smtClean="0"/>
              <a:t>Limit of effective tools</a:t>
            </a:r>
          </a:p>
          <a:p>
            <a:pPr>
              <a:buFont typeface="Wingdings" charset="2"/>
              <a:buChar char="v"/>
            </a:pPr>
            <a:endParaRPr lang="en-US" dirty="0"/>
          </a:p>
          <a:p>
            <a:pPr>
              <a:buClrTx/>
              <a:buFont typeface="Wingdings" charset="2"/>
              <a:buChar char="v"/>
            </a:pPr>
            <a:r>
              <a:rPr lang="en-US" dirty="0" smtClean="0"/>
              <a:t> Big mount and increasing dataset </a:t>
            </a:r>
          </a:p>
          <a:p>
            <a:pPr>
              <a:buFont typeface="Wingdings" charset="2"/>
              <a:buChar char="v"/>
            </a:pPr>
            <a:endParaRPr lang="en-US" dirty="0"/>
          </a:p>
          <a:p>
            <a:pPr>
              <a:buClrTx/>
              <a:buFont typeface="Wingdings" charset="2"/>
              <a:buChar char="v"/>
            </a:pPr>
            <a:r>
              <a:rPr lang="en-US" dirty="0" smtClean="0"/>
              <a:t> Many filters conditions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128" y="1825624"/>
            <a:ext cx="5697839" cy="421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Multi-linear Regression 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097280" y="1905803"/>
            <a:ext cx="4605688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 Huge </a:t>
            </a:r>
            <a:r>
              <a:rPr lang="en-US" sz="2800" dirty="0"/>
              <a:t>r</a:t>
            </a:r>
            <a:r>
              <a:rPr lang="en-US" altLang="zh-CN" sz="2800" dirty="0" smtClean="0"/>
              <a:t>ange of price</a:t>
            </a:r>
            <a:r>
              <a:rPr lang="en-US" sz="2800" dirty="0" smtClean="0"/>
              <a:t> 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 Reduce range with log10()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  Change carat with </a:t>
            </a:r>
            <a:r>
              <a:rPr lang="en-US" sz="2800" dirty="0" err="1" smtClean="0"/>
              <a:t>Cuberoot</a:t>
            </a: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968" y="1905803"/>
            <a:ext cx="5452712" cy="4022725"/>
          </a:xfrm>
        </p:spPr>
      </p:pic>
    </p:spTree>
    <p:extLst>
      <p:ext uri="{BB962C8B-B14F-4D97-AF65-F5344CB8AC3E}">
        <p14:creationId xmlns:p14="http://schemas.microsoft.com/office/powerpoint/2010/main" val="208391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Multi-linear Regression 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80" y="1870710"/>
            <a:ext cx="4180477" cy="387666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408" y="1958714"/>
            <a:ext cx="4569278" cy="378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2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Multi-linear Regression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848598"/>
            <a:ext cx="4648199" cy="3855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80" y="1848598"/>
            <a:ext cx="4983360" cy="38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5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Multi-linear Regression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097280" y="1905803"/>
            <a:ext cx="4360582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 lm2 </a:t>
            </a:r>
            <a:r>
              <a:rPr lang="en-US" sz="2800" dirty="0"/>
              <a:t>&lt;- lm(I(log10(price)) ~I(carat^(1/3))+</a:t>
            </a:r>
            <a:r>
              <a:rPr lang="en-US" sz="2800" dirty="0" err="1"/>
              <a:t>carat+cut+clarity+color+cert+x+y+z</a:t>
            </a:r>
            <a:r>
              <a:rPr lang="en-US" sz="2800" dirty="0"/>
              <a:t> , data = train)</a:t>
            </a:r>
          </a:p>
          <a:p>
            <a:r>
              <a:rPr lang="en-US" sz="2800" dirty="0"/>
              <a:t>summary(lm2)</a:t>
            </a:r>
          </a:p>
          <a:p>
            <a:r>
              <a:rPr lang="en-US" sz="2800" dirty="0"/>
              <a:t>steplm2=step(lm2)</a:t>
            </a:r>
          </a:p>
          <a:p>
            <a:r>
              <a:rPr lang="en-US" sz="2800" dirty="0"/>
              <a:t>summary(steplm2)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32" y="1905803"/>
            <a:ext cx="4971448" cy="118105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3255305"/>
            <a:ext cx="4943036" cy="2910672"/>
          </a:xfrm>
          <a:prstGeom prst="rect">
            <a:avLst/>
          </a:prstGeom>
        </p:spPr>
      </p:pic>
      <p:sp>
        <p:nvSpPr>
          <p:cNvPr id="11" name="Donut 10"/>
          <p:cNvSpPr/>
          <p:nvPr/>
        </p:nvSpPr>
        <p:spPr>
          <a:xfrm>
            <a:off x="9796236" y="2302216"/>
            <a:ext cx="972457" cy="579245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3810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77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Multi-linear Regression 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097280" y="1905803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400" dirty="0" smtClean="0"/>
              <a:t>Price=</a:t>
            </a:r>
            <a:r>
              <a:rPr lang="en-US" altLang="zh-CN" sz="2400" dirty="0" smtClean="0"/>
              <a:t>3594.91</a:t>
            </a:r>
            <a:r>
              <a:rPr lang="en-US" sz="2400" dirty="0" smtClean="0"/>
              <a:t>+</a:t>
            </a:r>
            <a:r>
              <a:rPr lang="en-US" altLang="zh-CN" sz="2400" dirty="0" smtClean="0"/>
              <a:t>19119.97</a:t>
            </a:r>
            <a:r>
              <a:rPr lang="en-US" sz="2400" dirty="0" smtClean="0"/>
              <a:t>carat+pc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∗cut</a:t>
            </a:r>
            <a:r>
              <a:rPr lang="en-US" sz="2400" baseline="-25000" dirty="0" smtClean="0"/>
              <a:t>coef</a:t>
            </a:r>
            <a:r>
              <a:rPr lang="en-US" sz="2400" dirty="0" smtClean="0"/>
              <a:t>+pc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∗color</a:t>
            </a:r>
            <a:r>
              <a:rPr lang="en-US" sz="2400" baseline="-25000" dirty="0" smtClean="0"/>
              <a:t>coef</a:t>
            </a:r>
            <a:r>
              <a:rPr lang="en-US" sz="2400" dirty="0" smtClean="0"/>
              <a:t>+pc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∗clarity</a:t>
            </a:r>
            <a:r>
              <a:rPr lang="en-US" sz="2400" baseline="-25000" dirty="0" smtClean="0"/>
              <a:t>coef </a:t>
            </a:r>
            <a:r>
              <a:rPr lang="en-US" sz="2400" dirty="0"/>
              <a:t>+</a:t>
            </a:r>
            <a:r>
              <a:rPr lang="en-US" sz="2400" dirty="0" smtClean="0"/>
              <a:t>pc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∗cert</a:t>
            </a:r>
            <a:r>
              <a:rPr lang="en-US" sz="2400" baseline="-25000" dirty="0" smtClean="0"/>
              <a:t>coef</a:t>
            </a:r>
            <a:r>
              <a:rPr lang="en-US" sz="2400" dirty="0" smtClean="0"/>
              <a:t>-16.65table-2191.86x+1202.05y-2126.99z</a:t>
            </a:r>
            <a:endParaRPr lang="en-US" sz="2400" baseline="-250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400" dirty="0" smtClean="0"/>
              <a:t>Log(price)=</a:t>
            </a:r>
            <a:r>
              <a:rPr lang="en-US" altLang="zh-CN" sz="2400" dirty="0" smtClean="0"/>
              <a:t>0.28+3.28</a:t>
            </a:r>
            <a:r>
              <a:rPr lang="en-US" sz="2400" dirty="0" smtClean="0"/>
              <a:t>carat</a:t>
            </a:r>
            <a:r>
              <a:rPr lang="en-US" sz="2400" baseline="30000" dirty="0" smtClean="0"/>
              <a:t>1/3</a:t>
            </a:r>
            <a:r>
              <a:rPr lang="en-US" sz="2400" dirty="0" smtClean="0"/>
              <a:t>−0.36carat+pc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∗cut</a:t>
            </a:r>
            <a:r>
              <a:rPr lang="en-US" sz="2400" baseline="-25000" dirty="0" smtClean="0"/>
              <a:t>coef</a:t>
            </a:r>
            <a:r>
              <a:rPr lang="en-US" sz="2400" dirty="0" smtClean="0"/>
              <a:t>+pc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∗color</a:t>
            </a:r>
            <a:r>
              <a:rPr lang="en-US" sz="2400" baseline="-25000" dirty="0" smtClean="0"/>
              <a:t>coef</a:t>
            </a:r>
            <a:r>
              <a:rPr lang="en-US" sz="2400" dirty="0" smtClean="0"/>
              <a:t>+pc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∗clarity</a:t>
            </a:r>
            <a:r>
              <a:rPr lang="en-US" sz="2400" baseline="-25000" dirty="0" smtClean="0"/>
              <a:t>coef </a:t>
            </a:r>
            <a:r>
              <a:rPr lang="en-US" sz="2400" dirty="0"/>
              <a:t>- pc</a:t>
            </a:r>
            <a:r>
              <a:rPr lang="en-US" sz="2400" baseline="-25000" dirty="0"/>
              <a:t>4</a:t>
            </a:r>
            <a:r>
              <a:rPr lang="en-US" sz="2400" dirty="0"/>
              <a:t>∗</a:t>
            </a:r>
            <a:r>
              <a:rPr lang="en-US" sz="2400" dirty="0" smtClean="0"/>
              <a:t>cert</a:t>
            </a:r>
            <a:r>
              <a:rPr lang="en-US" sz="2400" baseline="-25000" dirty="0" smtClean="0"/>
              <a:t>coef</a:t>
            </a:r>
            <a:r>
              <a:rPr lang="en-US" sz="2400" dirty="0" smtClean="0"/>
              <a:t> +0.01z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400" dirty="0" smtClean="0"/>
              <a:t>Pc </a:t>
            </a:r>
            <a:r>
              <a:rPr lang="en-US" sz="2400" baseline="-25000" dirty="0" smtClean="0"/>
              <a:t>1-4</a:t>
            </a:r>
            <a:r>
              <a:rPr lang="en-US" sz="2400" dirty="0" smtClean="0"/>
              <a:t> means polynomial which represent each describable variables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baseline="-25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baseline="-250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baseline="-25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baseline="30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89119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097280" y="1905803"/>
            <a:ext cx="4743844" cy="402336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>
              <a:latin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>
              <a:latin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tm3=tree(</a:t>
            </a:r>
            <a:r>
              <a:rPr lang="en-US" sz="2800" dirty="0" err="1" smtClean="0"/>
              <a:t>train$price</a:t>
            </a:r>
            <a:r>
              <a:rPr lang="en-US" sz="2800" dirty="0"/>
              <a:t>~.,data=train</a:t>
            </a:r>
            <a:r>
              <a:rPr lang="en-US" sz="2800" dirty="0" smtClean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>
              <a:latin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>
              <a:latin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>
                <a:latin typeface="Helvetica Neue" charset="0"/>
              </a:rPr>
              <a:t> </a:t>
            </a:r>
            <a:r>
              <a:rPr lang="en-US" sz="2800" dirty="0" smtClean="0"/>
              <a:t>tm4=</a:t>
            </a:r>
            <a:r>
              <a:rPr lang="en-US" sz="2800" dirty="0" err="1" smtClean="0"/>
              <a:t>rpart</a:t>
            </a:r>
            <a:r>
              <a:rPr lang="en-US" sz="2800" dirty="0" smtClean="0"/>
              <a:t>(</a:t>
            </a:r>
            <a:r>
              <a:rPr lang="en-US" sz="2800" dirty="0" err="1" smtClean="0"/>
              <a:t>price</a:t>
            </a:r>
            <a:r>
              <a:rPr lang="en-US" sz="2800" dirty="0" err="1"/>
              <a:t>~.,</a:t>
            </a:r>
            <a:r>
              <a:rPr lang="en-US" sz="2800" dirty="0" err="1" smtClean="0"/>
              <a:t>data</a:t>
            </a:r>
            <a:r>
              <a:rPr lang="en-US" sz="2800" dirty="0" smtClean="0"/>
              <a:t>=train)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2800" dirty="0" smtClean="0"/>
              <a:t>     </a:t>
            </a:r>
            <a:r>
              <a:rPr lang="en-US" sz="2800" dirty="0" err="1" smtClean="0"/>
              <a:t>rsq.rpart</a:t>
            </a:r>
            <a:r>
              <a:rPr lang="en-US" sz="2800" dirty="0" smtClean="0"/>
              <a:t>(tm4</a:t>
            </a:r>
            <a:r>
              <a:rPr lang="en-US" sz="2800" dirty="0"/>
              <a:t>)</a:t>
            </a:r>
          </a:p>
          <a:p>
            <a:r>
              <a:rPr lang="en-US" sz="2800" dirty="0" smtClean="0"/>
              <a:t>    tm4</a:t>
            </a:r>
            <a:r>
              <a:rPr lang="en-US" sz="2800" dirty="0"/>
              <a:t>&lt;- </a:t>
            </a:r>
            <a:r>
              <a:rPr lang="en-US" sz="2800" dirty="0" smtClean="0"/>
              <a:t>prune(tm4,cp=0.01)</a:t>
            </a:r>
            <a:endParaRPr lang="en-US" sz="2800" dirty="0"/>
          </a:p>
          <a:p>
            <a:r>
              <a:rPr lang="en-US" sz="2800" dirty="0" smtClean="0"/>
              <a:t>     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299" y="1805715"/>
            <a:ext cx="4091272" cy="233673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174" y="3917483"/>
            <a:ext cx="4086795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5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097280" y="1905803"/>
            <a:ext cx="4743844" cy="402336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>
              <a:latin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>
              <a:latin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tm3=tree(</a:t>
            </a:r>
            <a:r>
              <a:rPr lang="en-US" sz="2800" dirty="0" err="1" smtClean="0"/>
              <a:t>train$price</a:t>
            </a:r>
            <a:r>
              <a:rPr lang="en-US" sz="2800" dirty="0"/>
              <a:t>~.,data=train</a:t>
            </a:r>
            <a:r>
              <a:rPr lang="en-US" sz="2800" dirty="0" smtClean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>
              <a:latin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>
              <a:latin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>
                <a:latin typeface="Helvetica Neue" charset="0"/>
              </a:rPr>
              <a:t> </a:t>
            </a:r>
            <a:r>
              <a:rPr lang="en-US" sz="2800" dirty="0" smtClean="0"/>
              <a:t>tm4=</a:t>
            </a:r>
            <a:r>
              <a:rPr lang="en-US" sz="2800" dirty="0" err="1" smtClean="0"/>
              <a:t>rpart</a:t>
            </a:r>
            <a:r>
              <a:rPr lang="en-US" sz="2800" dirty="0" smtClean="0"/>
              <a:t>(</a:t>
            </a:r>
            <a:r>
              <a:rPr lang="en-US" sz="2800" dirty="0" err="1" smtClean="0"/>
              <a:t>price</a:t>
            </a:r>
            <a:r>
              <a:rPr lang="en-US" sz="2800" dirty="0" err="1"/>
              <a:t>~.,</a:t>
            </a:r>
            <a:r>
              <a:rPr lang="en-US" sz="2800" dirty="0" err="1" smtClean="0"/>
              <a:t>data</a:t>
            </a:r>
            <a:r>
              <a:rPr lang="en-US" sz="2800" dirty="0" smtClean="0"/>
              <a:t>=train)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2800" dirty="0" smtClean="0"/>
              <a:t>     </a:t>
            </a:r>
            <a:r>
              <a:rPr lang="en-US" sz="2800" dirty="0" err="1" smtClean="0"/>
              <a:t>rsq.rpart</a:t>
            </a:r>
            <a:r>
              <a:rPr lang="en-US" sz="2800" dirty="0" smtClean="0"/>
              <a:t>(tm4</a:t>
            </a:r>
            <a:r>
              <a:rPr lang="en-US" sz="2800" dirty="0"/>
              <a:t>)</a:t>
            </a:r>
          </a:p>
          <a:p>
            <a:r>
              <a:rPr lang="en-US" sz="2800" dirty="0" smtClean="0"/>
              <a:t>    tm4</a:t>
            </a:r>
            <a:r>
              <a:rPr lang="en-US" sz="2800" dirty="0"/>
              <a:t>&lt;- </a:t>
            </a:r>
            <a:r>
              <a:rPr lang="en-US" sz="2800" dirty="0" smtClean="0"/>
              <a:t>prune(tm4,cp=0.01)</a:t>
            </a:r>
            <a:endParaRPr lang="en-US" sz="2800" dirty="0"/>
          </a:p>
          <a:p>
            <a:r>
              <a:rPr lang="en-US" sz="2800" dirty="0" smtClean="0"/>
              <a:t>     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324" y="2386058"/>
            <a:ext cx="4778045" cy="30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9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097280" y="1905803"/>
            <a:ext cx="4743844" cy="402336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>
              <a:latin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>
              <a:latin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tm3=tree(</a:t>
            </a:r>
            <a:r>
              <a:rPr lang="en-US" sz="2800" dirty="0" err="1" smtClean="0"/>
              <a:t>train$price</a:t>
            </a:r>
            <a:r>
              <a:rPr lang="en-US" sz="2800" dirty="0"/>
              <a:t>~.,data=train</a:t>
            </a:r>
            <a:r>
              <a:rPr lang="en-US" sz="2800" dirty="0" smtClean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>
              <a:latin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>
              <a:latin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>
                <a:latin typeface="Helvetica Neue" charset="0"/>
              </a:rPr>
              <a:t> </a:t>
            </a:r>
            <a:r>
              <a:rPr lang="en-US" sz="2800" dirty="0" smtClean="0"/>
              <a:t>tm4=</a:t>
            </a:r>
            <a:r>
              <a:rPr lang="en-US" sz="2800" dirty="0" err="1" smtClean="0"/>
              <a:t>rpart</a:t>
            </a:r>
            <a:r>
              <a:rPr lang="en-US" sz="2800" dirty="0" smtClean="0"/>
              <a:t>(</a:t>
            </a:r>
            <a:r>
              <a:rPr lang="en-US" sz="2800" dirty="0" err="1" smtClean="0"/>
              <a:t>price</a:t>
            </a:r>
            <a:r>
              <a:rPr lang="en-US" sz="2800" dirty="0" err="1"/>
              <a:t>~.,</a:t>
            </a:r>
            <a:r>
              <a:rPr lang="en-US" sz="2800" dirty="0" err="1" smtClean="0"/>
              <a:t>data</a:t>
            </a:r>
            <a:r>
              <a:rPr lang="en-US" sz="2800" dirty="0" smtClean="0"/>
              <a:t>=train)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2800" dirty="0" smtClean="0"/>
              <a:t>     </a:t>
            </a:r>
            <a:r>
              <a:rPr lang="en-US" sz="2800" dirty="0" err="1" smtClean="0"/>
              <a:t>rsq.rpart</a:t>
            </a:r>
            <a:r>
              <a:rPr lang="en-US" sz="2800" dirty="0" smtClean="0"/>
              <a:t>(tm4</a:t>
            </a:r>
            <a:r>
              <a:rPr lang="en-US" sz="2800" dirty="0"/>
              <a:t>)</a:t>
            </a:r>
          </a:p>
          <a:p>
            <a:r>
              <a:rPr lang="en-US" sz="2800" dirty="0" smtClean="0"/>
              <a:t>    tm4</a:t>
            </a:r>
            <a:r>
              <a:rPr lang="en-US" sz="2800" dirty="0"/>
              <a:t>&lt;- </a:t>
            </a:r>
            <a:r>
              <a:rPr lang="en-US" sz="2800" dirty="0" smtClean="0"/>
              <a:t>prune(tm4,cp=0.01)</a:t>
            </a:r>
            <a:endParaRPr lang="en-US" sz="2800" dirty="0"/>
          </a:p>
          <a:p>
            <a:r>
              <a:rPr lang="en-US" sz="2800" dirty="0" smtClean="0"/>
              <a:t>     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324" y="2386058"/>
            <a:ext cx="4778045" cy="3062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662" y="2617075"/>
            <a:ext cx="5434369" cy="300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5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 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097280" y="1905803"/>
            <a:ext cx="4360582" cy="4023360"/>
          </a:xfrm>
          <a:prstGeom prst="rect">
            <a:avLst/>
          </a:prstGeom>
        </p:spPr>
        <p:txBody>
          <a:bodyPr vert="horz" lIns="0" tIns="45720" rIns="0" bIns="45720" rtlCol="0">
            <a:normAutofit fontScale="3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Wingdings" charset="2"/>
              <a:buChar char="v"/>
            </a:pPr>
            <a:r>
              <a:rPr lang="en-US" sz="6000" dirty="0" smtClean="0"/>
              <a:t>m </a:t>
            </a:r>
            <a:r>
              <a:rPr lang="en-US" sz="6000" dirty="0"/>
              <a:t>=</a:t>
            </a:r>
            <a:r>
              <a:rPr lang="en-US" sz="6000" dirty="0" err="1"/>
              <a:t>ncol</a:t>
            </a:r>
            <a:r>
              <a:rPr lang="en-US" sz="6000" dirty="0"/>
              <a:t>(train) </a:t>
            </a:r>
          </a:p>
          <a:p>
            <a:r>
              <a:rPr lang="en-US" sz="6000" dirty="0"/>
              <a:t> for (</a:t>
            </a:r>
            <a:r>
              <a:rPr lang="en-US" sz="6000" dirty="0" err="1"/>
              <a:t>i</a:t>
            </a:r>
            <a:r>
              <a:rPr lang="en-US" sz="6000" dirty="0"/>
              <a:t> in 1:(m-1)){</a:t>
            </a:r>
          </a:p>
          <a:p>
            <a:r>
              <a:rPr lang="en-US" sz="6000" dirty="0" err="1"/>
              <a:t>test_model</a:t>
            </a:r>
            <a:r>
              <a:rPr lang="en-US" sz="6000" dirty="0"/>
              <a:t> &lt;- </a:t>
            </a:r>
            <a:r>
              <a:rPr lang="en-US" sz="6000" dirty="0" err="1"/>
              <a:t>randomForest</a:t>
            </a:r>
            <a:r>
              <a:rPr lang="en-US" sz="6000" dirty="0"/>
              <a:t>(</a:t>
            </a:r>
            <a:r>
              <a:rPr lang="en-US" sz="6000" dirty="0" err="1"/>
              <a:t>price~.,data</a:t>
            </a:r>
            <a:r>
              <a:rPr lang="en-US" sz="6000" dirty="0"/>
              <a:t>=</a:t>
            </a:r>
            <a:r>
              <a:rPr lang="en-US" sz="6000" dirty="0" err="1"/>
              <a:t>train,mtry</a:t>
            </a:r>
            <a:r>
              <a:rPr lang="en-US" sz="6000" dirty="0"/>
              <a:t>=</a:t>
            </a:r>
            <a:r>
              <a:rPr lang="en-US" sz="6000" dirty="0" err="1"/>
              <a:t>i,importance</a:t>
            </a:r>
            <a:r>
              <a:rPr lang="en-US" sz="6000" dirty="0"/>
              <a:t>=TRUE,</a:t>
            </a:r>
          </a:p>
          <a:p>
            <a:r>
              <a:rPr lang="en-US" sz="6000" dirty="0"/>
              <a:t>                            proximity=TRUE)</a:t>
            </a:r>
          </a:p>
          <a:p>
            <a:r>
              <a:rPr lang="en-US" sz="6000" dirty="0"/>
              <a:t>   </a:t>
            </a:r>
            <a:r>
              <a:rPr lang="en-US" sz="6000" dirty="0" err="1"/>
              <a:t>mse</a:t>
            </a:r>
            <a:r>
              <a:rPr lang="en-US" sz="6000" dirty="0"/>
              <a:t> &lt;- mean(</a:t>
            </a:r>
            <a:r>
              <a:rPr lang="en-US" sz="6000" dirty="0" err="1"/>
              <a:t>test_model$mse</a:t>
            </a:r>
            <a:r>
              <a:rPr lang="en-US" sz="6000" dirty="0"/>
              <a:t>)</a:t>
            </a:r>
          </a:p>
          <a:p>
            <a:r>
              <a:rPr lang="en-US" sz="6000" dirty="0"/>
              <a:t>   print(</a:t>
            </a:r>
            <a:r>
              <a:rPr lang="en-US" sz="6000" dirty="0" err="1"/>
              <a:t>mse</a:t>
            </a:r>
            <a:r>
              <a:rPr lang="en-US" sz="6000" dirty="0"/>
              <a:t>)</a:t>
            </a:r>
          </a:p>
          <a:p>
            <a:r>
              <a:rPr lang="en-US" sz="6000" dirty="0"/>
              <a:t> </a:t>
            </a:r>
            <a:r>
              <a:rPr lang="en-US" sz="6000" dirty="0" smtClean="0"/>
              <a:t>}</a:t>
            </a:r>
          </a:p>
          <a:p>
            <a:endParaRPr lang="en-US" sz="6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6000" dirty="0" smtClean="0"/>
              <a:t>  </a:t>
            </a:r>
            <a:r>
              <a:rPr lang="en-US" sz="6000" dirty="0"/>
              <a:t>fm5 &lt;- ranger(price ~ ., data = train, </a:t>
            </a:r>
            <a:r>
              <a:rPr lang="en-US" sz="6000" dirty="0" err="1"/>
              <a:t>write.forest</a:t>
            </a:r>
            <a:r>
              <a:rPr lang="en-US" sz="6000" dirty="0"/>
              <a:t> = TRUE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>
              <a:latin typeface="Helvetica Neue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3182458"/>
            <a:ext cx="4684088" cy="2644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897934"/>
            <a:ext cx="4952151" cy="128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Evaluation 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097280" y="1905803"/>
            <a:ext cx="4360582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Wingdings" charset="2"/>
              <a:buChar char="v"/>
            </a:pPr>
            <a:r>
              <a:rPr lang="en-US" sz="2800" dirty="0" smtClean="0"/>
              <a:t> Mean </a:t>
            </a:r>
            <a:r>
              <a:rPr lang="en-US" sz="2800" dirty="0" err="1" smtClean="0"/>
              <a:t>AbsoluteError</a:t>
            </a:r>
            <a:r>
              <a:rPr lang="en-US" sz="2800" dirty="0" smtClean="0"/>
              <a:t>, MAE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47" y="2629703"/>
            <a:ext cx="4402032" cy="92886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969164" y="1905803"/>
            <a:ext cx="4360582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Wingdings" charset="2"/>
              <a:buChar char="v"/>
            </a:pPr>
            <a:r>
              <a:rPr lang="en-US" sz="2800" dirty="0" smtClean="0"/>
              <a:t> Mean Squared Error, MSE</a:t>
            </a:r>
          </a:p>
          <a:p>
            <a:pPr>
              <a:buClr>
                <a:schemeClr val="tx1"/>
              </a:buClr>
              <a:buFont typeface="Wingdings" charset="2"/>
              <a:buChar char="v"/>
            </a:pPr>
            <a:endParaRPr lang="en-US" sz="280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106488" y="3583956"/>
            <a:ext cx="5318268" cy="22483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Wingdings" charset="2"/>
              <a:buChar char="v"/>
            </a:pPr>
            <a:r>
              <a:rPr lang="en-US" sz="2800" dirty="0" smtClean="0"/>
              <a:t> Root </a:t>
            </a:r>
            <a:r>
              <a:rPr lang="en-US" sz="2800" dirty="0" err="1" smtClean="0"/>
              <a:t>MeanSquaredError</a:t>
            </a:r>
            <a:r>
              <a:rPr lang="en-US" sz="2800" dirty="0" smtClean="0"/>
              <a:t>, RMSE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013" y="2629703"/>
            <a:ext cx="4182884" cy="8907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017" y="4412845"/>
            <a:ext cx="4552124" cy="93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dirty="0"/>
              <a:t>M</a:t>
            </a:r>
            <a:r>
              <a:rPr lang="en-US" altLang="zh-CN" dirty="0" smtClean="0"/>
              <a:t>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275" y="2721232"/>
            <a:ext cx="4066309" cy="3935629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v"/>
            </a:pPr>
            <a:r>
              <a:rPr lang="en-US" dirty="0" smtClean="0"/>
              <a:t>  Develop a model based on R </a:t>
            </a:r>
            <a:r>
              <a:rPr lang="en-US" dirty="0"/>
              <a:t> </a:t>
            </a:r>
            <a:r>
              <a:rPr lang="en-US" dirty="0" smtClean="0"/>
              <a:t> language to help them to predict the trend of price fluctuation for diamond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36" y="1027906"/>
            <a:ext cx="6123710" cy="449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Evaluation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5513695"/>
              </p:ext>
            </p:extLst>
          </p:nvPr>
        </p:nvGraphicFramePr>
        <p:xfrm>
          <a:off x="1288692" y="2524689"/>
          <a:ext cx="1005840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lm1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3139.209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29991220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0.17822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lm2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1304.141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11261483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0.06692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tm3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3080.572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30934519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0.18383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tm4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3080.572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30934519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0.18383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fm5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506.0266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1608895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0.00956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402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Evaluation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88692" y="2524689"/>
          <a:ext cx="1005840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lm1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3139.209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29991220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0.17822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lm2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1304.141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11261483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0.06692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tm3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3080.572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30934519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0.18383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tm4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3080.572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30934519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0.18383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fm5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506.0266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1608895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0.00956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 rot="21051439">
            <a:off x="1374400" y="5183113"/>
            <a:ext cx="8909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Random Forest Wins!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54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</a:t>
            </a:r>
            <a:r>
              <a:rPr lang="en-US" dirty="0" smtClean="0"/>
              <a:t>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96094"/>
            <a:ext cx="10058400" cy="402336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3000"/>
              <a:buNone/>
              <a:tabLst/>
              <a:defRPr/>
            </a:pPr>
            <a:r>
              <a:rPr lang="en-US" sz="2800" dirty="0" smtClean="0"/>
              <a:t>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en-US" sz="2400" dirty="0" smtClean="0"/>
              <a:t>Limited knowledge about statistics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endParaRPr lang="en-US" sz="2400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en-US" sz="2400" dirty="0" smtClean="0"/>
              <a:t> Improve the scraping  to be total-automatic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endParaRPr lang="en-US" sz="2400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en-US" sz="2400" dirty="0"/>
              <a:t> </a:t>
            </a:r>
            <a:r>
              <a:rPr lang="en-US" sz="2400" dirty="0" smtClean="0"/>
              <a:t>Refine parameters &amp; models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42" y="3405775"/>
            <a:ext cx="3518964" cy="197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2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403295"/>
            <a:ext cx="10058400" cy="4023360"/>
          </a:xfrm>
        </p:spPr>
        <p:txBody>
          <a:bodyPr/>
          <a:lstStyle/>
          <a:p>
            <a:r>
              <a:rPr lang="en-US" dirty="0"/>
              <a:t>[1] Wang Y.-F. Predicting Stock Price Using Fuzzy Grey Prediction System. Expert Systems With </a:t>
            </a:r>
            <a:r>
              <a:rPr lang="en-US" dirty="0" smtClean="0"/>
              <a:t>    	Applications</a:t>
            </a:r>
            <a:r>
              <a:rPr lang="en-US" dirty="0"/>
              <a:t>, 22(1), 33-38, 2002. </a:t>
            </a:r>
          </a:p>
          <a:p>
            <a:r>
              <a:rPr lang="en-US" dirty="0"/>
              <a:t>[2] </a:t>
            </a:r>
            <a:r>
              <a:rPr lang="en-US" dirty="0" err="1"/>
              <a:t>Grolemund</a:t>
            </a:r>
            <a:r>
              <a:rPr lang="en-US" dirty="0"/>
              <a:t>, G., &amp; Wickham, H. R for Data Science. </a:t>
            </a:r>
          </a:p>
          <a:p>
            <a:r>
              <a:rPr lang="en-US" dirty="0" smtClean="0"/>
              <a:t>[3] Jason Brownlee. April 8, 2016. Classification and Regression Tress for Machine Learning. </a:t>
            </a:r>
          </a:p>
          <a:p>
            <a:r>
              <a:rPr lang="en-US" dirty="0" smtClean="0"/>
              <a:t>[4] </a:t>
            </a:r>
            <a:r>
              <a:rPr lang="en-US" dirty="0" err="1" smtClean="0"/>
              <a:t>StatisticsSolutions</a:t>
            </a:r>
            <a:r>
              <a:rPr lang="en-US" dirty="0" smtClean="0"/>
              <a:t>. What is Multiple Linear Regression.</a:t>
            </a:r>
          </a:p>
          <a:p>
            <a:r>
              <a:rPr lang="en-US" dirty="0" smtClean="0"/>
              <a:t>[5] Statistic. Random Forests.</a:t>
            </a:r>
          </a:p>
          <a:p>
            <a:r>
              <a:rPr lang="en-US" dirty="0" smtClean="0"/>
              <a:t>[</a:t>
            </a:r>
            <a:r>
              <a:rPr lang="en-US" dirty="0"/>
              <a:t>6</a:t>
            </a:r>
            <a:r>
              <a:rPr lang="en-US" dirty="0" smtClean="0"/>
              <a:t>] </a:t>
            </a:r>
            <a:r>
              <a:rPr lang="en-US" dirty="0"/>
              <a:t>The </a:t>
            </a:r>
            <a:r>
              <a:rPr lang="en-US" dirty="0" err="1"/>
              <a:t>DataCamp</a:t>
            </a:r>
            <a:r>
              <a:rPr lang="en-US" dirty="0"/>
              <a:t> Team. Short R tutorial: Scraping </a:t>
            </a:r>
            <a:r>
              <a:rPr lang="en-US" dirty="0" err="1"/>
              <a:t>Javascript</a:t>
            </a:r>
            <a:r>
              <a:rPr lang="en-US" dirty="0"/>
              <a:t> Generated Data with R. </a:t>
            </a:r>
            <a:endParaRPr lang="en-US" dirty="0" smtClean="0"/>
          </a:p>
          <a:p>
            <a:r>
              <a:rPr lang="en-US" dirty="0" smtClean="0"/>
              <a:t>[7] The </a:t>
            </a:r>
            <a:r>
              <a:rPr lang="en-US" dirty="0" err="1" smtClean="0"/>
              <a:t>DataCamp</a:t>
            </a:r>
            <a:r>
              <a:rPr lang="en-US" dirty="0" smtClean="0"/>
              <a:t> Team. Web Scraping with R and </a:t>
            </a:r>
            <a:r>
              <a:rPr lang="en-US" dirty="0" err="1" smtClean="0"/>
              <a:t>PhantomJS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59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pic>
        <p:nvPicPr>
          <p:cNvPr id="1026" name="Picture 2" descr="“Q＆A”的图片搜索结果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017" y="2254477"/>
            <a:ext cx="7144183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43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184" y="-79376"/>
            <a:ext cx="9905998" cy="1905000"/>
          </a:xfrm>
        </p:spPr>
        <p:txBody>
          <a:bodyPr/>
          <a:lstStyle/>
          <a:p>
            <a:r>
              <a:rPr lang="en-US" dirty="0" smtClean="0"/>
              <a:t>Tools and Environment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943" y="3299826"/>
            <a:ext cx="3654214" cy="28320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554" y="351421"/>
            <a:ext cx="3654214" cy="294840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4"/>
            <a:ext cx="6164179" cy="464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v"/>
            </a:pPr>
            <a:endParaRPr lang="en-US" altLang="zh-CN" dirty="0" smtClean="0"/>
          </a:p>
          <a:p>
            <a:pPr>
              <a:buFont typeface="Wingdings" charset="2"/>
              <a:buChar char="v"/>
            </a:pPr>
            <a:r>
              <a:rPr lang="en-US" altLang="zh-CN" dirty="0" smtClean="0"/>
              <a:t>Win7 x64  16G RAM INTEL E3-1230 v3 </a:t>
            </a:r>
            <a:r>
              <a:rPr lang="zh-CN" altLang="en-US" dirty="0" smtClean="0"/>
              <a:t>                                                                 </a:t>
            </a:r>
            <a:endParaRPr lang="en-US" dirty="0" smtClean="0"/>
          </a:p>
          <a:p>
            <a:pPr>
              <a:buFont typeface="Wingdings" charset="2"/>
              <a:buChar char="v"/>
            </a:pPr>
            <a:endParaRPr lang="en-US" dirty="0" smtClean="0"/>
          </a:p>
          <a:p>
            <a:pPr>
              <a:buFont typeface="Wingdings" charset="2"/>
              <a:buChar char="v"/>
            </a:pPr>
            <a:r>
              <a:rPr lang="en-US" dirty="0" smtClean="0"/>
              <a:t>R 3.3.3(R studio)</a:t>
            </a:r>
          </a:p>
          <a:p>
            <a:pPr>
              <a:buFont typeface="Wingdings" charset="2"/>
              <a:buChar char="v"/>
            </a:pPr>
            <a:endParaRPr lang="en-US" dirty="0" smtClean="0"/>
          </a:p>
          <a:p>
            <a:pPr>
              <a:buFont typeface="Wingdings" charset="2"/>
              <a:buChar char="v"/>
            </a:pPr>
            <a:r>
              <a:rPr lang="en-US" dirty="0" smtClean="0"/>
              <a:t>Phantomjs-2.1.1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1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Models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4"/>
            <a:ext cx="6164179" cy="464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v"/>
            </a:pPr>
            <a:endParaRPr lang="en-US" altLang="zh-CN" dirty="0" smtClean="0"/>
          </a:p>
          <a:p>
            <a:pPr>
              <a:buFont typeface="Wingdings" charset="2"/>
              <a:buChar char="v"/>
            </a:pPr>
            <a:r>
              <a:rPr lang="en-US" altLang="zh-CN" dirty="0" smtClean="0"/>
              <a:t>Multiple Linear Regression</a:t>
            </a:r>
            <a:r>
              <a:rPr lang="zh-CN" altLang="en-US" dirty="0" smtClean="0"/>
              <a:t>                                                             </a:t>
            </a:r>
            <a:endParaRPr lang="en-US" dirty="0" smtClean="0"/>
          </a:p>
          <a:p>
            <a:pPr>
              <a:buFont typeface="Wingdings" charset="2"/>
              <a:buChar char="v"/>
            </a:pPr>
            <a:endParaRPr lang="en-US" dirty="0" smtClean="0"/>
          </a:p>
          <a:p>
            <a:pPr>
              <a:buFont typeface="Wingdings" charset="2"/>
              <a:buChar char="v"/>
            </a:pPr>
            <a:r>
              <a:rPr lang="en-US" dirty="0" smtClean="0"/>
              <a:t>Decision Trees</a:t>
            </a:r>
          </a:p>
          <a:p>
            <a:pPr>
              <a:buFont typeface="Wingdings" charset="2"/>
              <a:buChar char="v"/>
            </a:pPr>
            <a:endParaRPr lang="en-US" dirty="0" smtClean="0"/>
          </a:p>
          <a:p>
            <a:pPr>
              <a:buFont typeface="Wingdings" charset="2"/>
              <a:buChar char="v"/>
            </a:pPr>
            <a:r>
              <a:rPr lang="en-US" dirty="0" smtClean="0"/>
              <a:t>Random Forests</a:t>
            </a:r>
          </a:p>
          <a:p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229" y="2030327"/>
            <a:ext cx="5648451" cy="2672565"/>
          </a:xfrm>
        </p:spPr>
      </p:pic>
    </p:spTree>
    <p:extLst>
      <p:ext uri="{BB962C8B-B14F-4D97-AF65-F5344CB8AC3E}">
        <p14:creationId xmlns:p14="http://schemas.microsoft.com/office/powerpoint/2010/main" val="166609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Models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4"/>
            <a:ext cx="6164179" cy="464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v"/>
            </a:pPr>
            <a:endParaRPr lang="en-US" altLang="zh-CN" dirty="0" smtClean="0"/>
          </a:p>
          <a:p>
            <a:pPr>
              <a:buFont typeface="Wingdings" charset="2"/>
              <a:buChar char="v"/>
            </a:pPr>
            <a:r>
              <a:rPr lang="en-US" altLang="zh-CN" dirty="0" smtClean="0"/>
              <a:t>Multiple Linear Regression</a:t>
            </a:r>
            <a:r>
              <a:rPr lang="zh-CN" altLang="en-US" dirty="0" smtClean="0"/>
              <a:t>                                                             </a:t>
            </a:r>
            <a:endParaRPr lang="en-US" dirty="0" smtClean="0"/>
          </a:p>
          <a:p>
            <a:pPr>
              <a:buFont typeface="Wingdings" charset="2"/>
              <a:buChar char="v"/>
            </a:pPr>
            <a:endParaRPr lang="en-US" dirty="0" smtClean="0"/>
          </a:p>
          <a:p>
            <a:pPr>
              <a:buFont typeface="Wingdings" charset="2"/>
              <a:buChar char="v"/>
            </a:pPr>
            <a:r>
              <a:rPr lang="en-US" dirty="0" smtClean="0"/>
              <a:t>Decision Trees</a:t>
            </a:r>
          </a:p>
          <a:p>
            <a:pPr>
              <a:buFont typeface="Wingdings" charset="2"/>
              <a:buChar char="v"/>
            </a:pPr>
            <a:endParaRPr lang="en-US" dirty="0" smtClean="0"/>
          </a:p>
          <a:p>
            <a:pPr>
              <a:buFont typeface="Wingdings" charset="2"/>
              <a:buChar char="v"/>
            </a:pPr>
            <a:r>
              <a:rPr lang="en-US" dirty="0" smtClean="0"/>
              <a:t>Random Forests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444" y="1825624"/>
            <a:ext cx="5336236" cy="41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Models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4"/>
            <a:ext cx="6164179" cy="464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v"/>
            </a:pPr>
            <a:endParaRPr lang="en-US" altLang="zh-CN" dirty="0" smtClean="0"/>
          </a:p>
          <a:p>
            <a:pPr>
              <a:buFont typeface="Wingdings" charset="2"/>
              <a:buChar char="v"/>
            </a:pPr>
            <a:r>
              <a:rPr lang="en-US" altLang="zh-CN" dirty="0" smtClean="0"/>
              <a:t>Multiple Linear Regression</a:t>
            </a:r>
            <a:r>
              <a:rPr lang="zh-CN" altLang="en-US" dirty="0" smtClean="0"/>
              <a:t>                                                             </a:t>
            </a:r>
            <a:endParaRPr lang="en-US" dirty="0" smtClean="0"/>
          </a:p>
          <a:p>
            <a:pPr>
              <a:buFont typeface="Wingdings" charset="2"/>
              <a:buChar char="v"/>
            </a:pPr>
            <a:endParaRPr lang="en-US" dirty="0" smtClean="0"/>
          </a:p>
          <a:p>
            <a:pPr>
              <a:buFont typeface="Wingdings" charset="2"/>
              <a:buChar char="v"/>
            </a:pPr>
            <a:r>
              <a:rPr lang="en-US" dirty="0" smtClean="0"/>
              <a:t>Decision Trees</a:t>
            </a:r>
          </a:p>
          <a:p>
            <a:pPr>
              <a:buFont typeface="Wingdings" charset="2"/>
              <a:buChar char="v"/>
            </a:pPr>
            <a:endParaRPr lang="en-US" dirty="0" smtClean="0"/>
          </a:p>
          <a:p>
            <a:pPr>
              <a:buFont typeface="Wingdings" charset="2"/>
              <a:buChar char="v"/>
            </a:pPr>
            <a:r>
              <a:rPr lang="en-US" dirty="0" smtClean="0"/>
              <a:t>Random Forests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671" y="2104068"/>
            <a:ext cx="5525009" cy="32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Scraping Data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97280" y="2166686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 open network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 Ask new AJAX request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 Analyze and obtain aimed address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389" y="2032328"/>
            <a:ext cx="4672291" cy="2628163"/>
          </a:xfrm>
        </p:spPr>
      </p:pic>
    </p:spTree>
    <p:extLst>
      <p:ext uri="{BB962C8B-B14F-4D97-AF65-F5344CB8AC3E}">
        <p14:creationId xmlns:p14="http://schemas.microsoft.com/office/powerpoint/2010/main" val="95670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Scraping Data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97280" y="2166686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 open network (F12 in Chrome)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 Ask new AJAX request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r>
              <a:rPr lang="en-US" sz="2800" dirty="0" smtClean="0"/>
              <a:t> Analyze and obtain aimed address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defRPr/>
            </a:pPr>
            <a:endParaRPr lang="en-US" sz="2800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980" y="1853407"/>
            <a:ext cx="3341751" cy="183369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981" y="3803144"/>
            <a:ext cx="3341750" cy="208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3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710</TotalTime>
  <Words>562</Words>
  <Application>Microsoft Macintosh PowerPoint</Application>
  <PresentationFormat>Widescreen</PresentationFormat>
  <Paragraphs>269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Calibri</vt:lpstr>
      <vt:lpstr>Calibri Light</vt:lpstr>
      <vt:lpstr>Helvetica Neue</vt:lpstr>
      <vt:lpstr>Wingdings</vt:lpstr>
      <vt:lpstr>宋体</vt:lpstr>
      <vt:lpstr>Arial</vt:lpstr>
      <vt:lpstr>Retrospect</vt:lpstr>
      <vt:lpstr>Diamond Price Predictive Modeling</vt:lpstr>
      <vt:lpstr>Current Situation</vt:lpstr>
      <vt:lpstr>Our Mission</vt:lpstr>
      <vt:lpstr>Tools and Environment </vt:lpstr>
      <vt:lpstr>Predictive Models</vt:lpstr>
      <vt:lpstr>Predictive Models</vt:lpstr>
      <vt:lpstr>Predictive Models</vt:lpstr>
      <vt:lpstr>Scraping Data </vt:lpstr>
      <vt:lpstr>Scraping Data </vt:lpstr>
      <vt:lpstr>Scraping Data</vt:lpstr>
      <vt:lpstr>Scraping Data</vt:lpstr>
      <vt:lpstr>Data Cleaning</vt:lpstr>
      <vt:lpstr>Data Cleaning</vt:lpstr>
      <vt:lpstr>Data Treatment in R</vt:lpstr>
      <vt:lpstr>Multi-linear Regression</vt:lpstr>
      <vt:lpstr>Multi-linear Regression</vt:lpstr>
      <vt:lpstr>Multi-linear Regression</vt:lpstr>
      <vt:lpstr>Multi-linear Regression</vt:lpstr>
      <vt:lpstr>Multi-linear Regression </vt:lpstr>
      <vt:lpstr>Multi-linear Regression </vt:lpstr>
      <vt:lpstr>Multi-linear Regression </vt:lpstr>
      <vt:lpstr>Multi-linear Regression </vt:lpstr>
      <vt:lpstr>Multi-linear Regression</vt:lpstr>
      <vt:lpstr>Multi-linear Regression </vt:lpstr>
      <vt:lpstr>Decision Tree </vt:lpstr>
      <vt:lpstr>Decision Tree </vt:lpstr>
      <vt:lpstr>Decision Tree </vt:lpstr>
      <vt:lpstr>Random Forest </vt:lpstr>
      <vt:lpstr>Model Evaluation </vt:lpstr>
      <vt:lpstr>Model Evaluation</vt:lpstr>
      <vt:lpstr>Model Evaluation</vt:lpstr>
      <vt:lpstr>Conclusion</vt:lpstr>
      <vt:lpstr>Reference</vt:lpstr>
      <vt:lpstr>Q&amp;A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Scraping Data from </dc:title>
  <dc:creator>Zhang, Dafu</dc:creator>
  <cp:lastModifiedBy>Zhang, Dafu</cp:lastModifiedBy>
  <cp:revision>188</cp:revision>
  <dcterms:created xsi:type="dcterms:W3CDTF">2017-02-13T17:57:19Z</dcterms:created>
  <dcterms:modified xsi:type="dcterms:W3CDTF">2017-03-13T23:01:13Z</dcterms:modified>
</cp:coreProperties>
</file>